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1374" y="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5006" y="0"/>
            <a:ext cx="6902994" cy="10287000"/>
            <a:chOff x="0" y="0"/>
            <a:chExt cx="106945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1593725"/>
            </a:xfrm>
            <a:custGeom>
              <a:avLst/>
              <a:gdLst/>
              <a:ahLst/>
              <a:cxnLst/>
              <a:rect l="l" t="t" r="r" b="b"/>
              <a:pathLst>
                <a:path w="1069454" h="1593725">
                  <a:moveTo>
                    <a:pt x="0" y="0"/>
                  </a:moveTo>
                  <a:lnTo>
                    <a:pt x="1069454" y="0"/>
                  </a:lnTo>
                  <a:lnTo>
                    <a:pt x="106945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0800" r="-728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92911" y="0"/>
            <a:ext cx="10192095" cy="10287000"/>
            <a:chOff x="0" y="0"/>
            <a:chExt cx="268433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4338" cy="2709333"/>
            </a:xfrm>
            <a:custGeom>
              <a:avLst/>
              <a:gdLst/>
              <a:ahLst/>
              <a:cxnLst/>
              <a:rect l="l" t="t" r="r" b="b"/>
              <a:pathLst>
                <a:path w="2684338" h="2709333">
                  <a:moveTo>
                    <a:pt x="0" y="0"/>
                  </a:moveTo>
                  <a:lnTo>
                    <a:pt x="2684338" y="0"/>
                  </a:lnTo>
                  <a:lnTo>
                    <a:pt x="26843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68433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614339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076685" y="576797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3" y="0"/>
                </a:lnTo>
                <a:lnTo>
                  <a:pt x="2630123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2150025" y="2467070"/>
            <a:ext cx="8251287" cy="389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Detectando casos de COVID a partir de imagens de Tomografia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50025" y="6744363"/>
            <a:ext cx="77310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Seminário - Machine Learning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14425" y="8366892"/>
            <a:ext cx="3412663" cy="10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27"/>
              </a:lnSpc>
            </a:pPr>
            <a:r>
              <a:rPr lang="en-US" sz="2399">
                <a:solidFill>
                  <a:srgbClr val="15202A"/>
                </a:solidFill>
                <a:latin typeface="Canva Sans"/>
                <a:ea typeface="Canva Sans"/>
                <a:cs typeface="Canva Sans"/>
                <a:sym typeface="Canva Sans"/>
              </a:rPr>
              <a:t>ERIC ZAMBOM</a:t>
            </a:r>
          </a:p>
          <a:p>
            <a:pPr algn="just">
              <a:lnSpc>
                <a:spcPts val="4127"/>
              </a:lnSpc>
            </a:pPr>
            <a:r>
              <a:rPr lang="en-US" sz="2399">
                <a:solidFill>
                  <a:srgbClr val="15202A"/>
                </a:solidFill>
                <a:latin typeface="Canva Sans"/>
                <a:ea typeface="Canva Sans"/>
                <a:cs typeface="Canva Sans"/>
                <a:sym typeface="Canva Sans"/>
              </a:rPr>
              <a:t>JULIANA FÉLIX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-3276979" y="5911202"/>
            <a:ext cx="7731014" cy="25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spc="1200">
                <a:solidFill>
                  <a:srgbClr val="15202A"/>
                </a:solidFill>
                <a:latin typeface="Canva Sans"/>
                <a:ea typeface="Canva Sans"/>
                <a:cs typeface="Canva Sans"/>
                <a:sym typeface="Canva Sans"/>
              </a:rPr>
              <a:t>SENAC - PÓS IA - 2025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353823" y="0"/>
            <a:ext cx="6934177" cy="10287000"/>
            <a:chOff x="0" y="0"/>
            <a:chExt cx="1826285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26285" cy="2709333"/>
            </a:xfrm>
            <a:custGeom>
              <a:avLst/>
              <a:gdLst/>
              <a:ahLst/>
              <a:cxnLst/>
              <a:rect l="l" t="t" r="r" b="b"/>
              <a:pathLst>
                <a:path w="1826285" h="2709333">
                  <a:moveTo>
                    <a:pt x="0" y="0"/>
                  </a:moveTo>
                  <a:lnTo>
                    <a:pt x="1826285" y="0"/>
                  </a:lnTo>
                  <a:lnTo>
                    <a:pt x="1826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A">
                <a:alpha val="54902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2628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9" y="1599589"/>
            <a:ext cx="10534094" cy="8687411"/>
            <a:chOff x="0" y="0"/>
            <a:chExt cx="1069454" cy="8819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881973"/>
            </a:xfrm>
            <a:custGeom>
              <a:avLst/>
              <a:gdLst/>
              <a:ahLst/>
              <a:cxnLst/>
              <a:rect l="l" t="t" r="r" b="b"/>
              <a:pathLst>
                <a:path w="1069454" h="881973">
                  <a:moveTo>
                    <a:pt x="0" y="0"/>
                  </a:moveTo>
                  <a:lnTo>
                    <a:pt x="1069454" y="0"/>
                  </a:lnTo>
                  <a:lnTo>
                    <a:pt x="1069454" y="881973"/>
                  </a:lnTo>
                  <a:lnTo>
                    <a:pt x="0" y="881973"/>
                  </a:lnTo>
                  <a:close/>
                </a:path>
              </a:pathLst>
            </a:custGeom>
            <a:blipFill>
              <a:blip r:embed="rId2"/>
              <a:stretch>
                <a:fillRect l="-11852" r="-118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599589"/>
            <a:ext cx="10649645" cy="8687411"/>
            <a:chOff x="0" y="0"/>
            <a:chExt cx="14199527" cy="11583214"/>
          </a:xfrm>
        </p:grpSpPr>
        <p:sp>
          <p:nvSpPr>
            <p:cNvPr id="5" name="Freeform 5"/>
            <p:cNvSpPr/>
            <p:nvPr/>
          </p:nvSpPr>
          <p:spPr>
            <a:xfrm>
              <a:off x="6985517" y="0"/>
              <a:ext cx="7214010" cy="6332699"/>
            </a:xfrm>
            <a:custGeom>
              <a:avLst/>
              <a:gdLst/>
              <a:ahLst/>
              <a:cxnLst/>
              <a:rect l="l" t="t" r="r" b="b"/>
              <a:pathLst>
                <a:path w="7214010" h="6332699">
                  <a:moveTo>
                    <a:pt x="0" y="0"/>
                  </a:moveTo>
                  <a:lnTo>
                    <a:pt x="7214010" y="0"/>
                  </a:lnTo>
                  <a:lnTo>
                    <a:pt x="7214010" y="6332699"/>
                  </a:lnTo>
                  <a:lnTo>
                    <a:pt x="0" y="6332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48" b="-64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6985517" y="6332699"/>
              <a:ext cx="7195505" cy="5250516"/>
            </a:xfrm>
            <a:custGeom>
              <a:avLst/>
              <a:gdLst/>
              <a:ahLst/>
              <a:cxnLst/>
              <a:rect l="l" t="t" r="r" b="b"/>
              <a:pathLst>
                <a:path w="7195505" h="5250516">
                  <a:moveTo>
                    <a:pt x="0" y="0"/>
                  </a:moveTo>
                  <a:lnTo>
                    <a:pt x="7195506" y="0"/>
                  </a:lnTo>
                  <a:lnTo>
                    <a:pt x="7195506" y="5250515"/>
                  </a:lnTo>
                  <a:lnTo>
                    <a:pt x="0" y="5250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42" r="-1142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7000071" cy="4615924"/>
            </a:xfrm>
            <a:custGeom>
              <a:avLst/>
              <a:gdLst/>
              <a:ahLst/>
              <a:cxnLst/>
              <a:rect l="l" t="t" r="r" b="b"/>
              <a:pathLst>
                <a:path w="7000071" h="4615924">
                  <a:moveTo>
                    <a:pt x="0" y="0"/>
                  </a:moveTo>
                  <a:lnTo>
                    <a:pt x="7000071" y="0"/>
                  </a:lnTo>
                  <a:lnTo>
                    <a:pt x="7000071" y="4615924"/>
                  </a:lnTo>
                  <a:lnTo>
                    <a:pt x="0" y="4615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48" r="-1620" b="-64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4615924"/>
              <a:ext cx="7000071" cy="6967290"/>
            </a:xfrm>
            <a:custGeom>
              <a:avLst/>
              <a:gdLst/>
              <a:ahLst/>
              <a:cxnLst/>
              <a:rect l="l" t="t" r="r" b="b"/>
              <a:pathLst>
                <a:path w="7000071" h="6967290">
                  <a:moveTo>
                    <a:pt x="0" y="0"/>
                  </a:moveTo>
                  <a:lnTo>
                    <a:pt x="7000071" y="0"/>
                  </a:lnTo>
                  <a:lnTo>
                    <a:pt x="7000071" y="6967290"/>
                  </a:lnTo>
                  <a:lnTo>
                    <a:pt x="0" y="6967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47" r="-254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1599589"/>
            <a:ext cx="10649645" cy="10287000"/>
            <a:chOff x="0" y="0"/>
            <a:chExt cx="2804845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04845" cy="2709333"/>
            </a:xfrm>
            <a:custGeom>
              <a:avLst/>
              <a:gdLst/>
              <a:ahLst/>
              <a:cxnLst/>
              <a:rect l="l" t="t" r="r" b="b"/>
              <a:pathLst>
                <a:path w="2804845" h="2709333">
                  <a:moveTo>
                    <a:pt x="0" y="0"/>
                  </a:moveTo>
                  <a:lnTo>
                    <a:pt x="2804845" y="0"/>
                  </a:lnTo>
                  <a:lnTo>
                    <a:pt x="2804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0484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88723" y="2165306"/>
            <a:ext cx="13921844" cy="7507356"/>
            <a:chOff x="0" y="0"/>
            <a:chExt cx="3666659" cy="19772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66659" cy="1977246"/>
            </a:xfrm>
            <a:custGeom>
              <a:avLst/>
              <a:gdLst/>
              <a:ahLst/>
              <a:cxnLst/>
              <a:rect l="l" t="t" r="r" b="b"/>
              <a:pathLst>
                <a:path w="3666659" h="1977246">
                  <a:moveTo>
                    <a:pt x="0" y="0"/>
                  </a:moveTo>
                  <a:lnTo>
                    <a:pt x="3666659" y="0"/>
                  </a:lnTo>
                  <a:lnTo>
                    <a:pt x="3666659" y="1977246"/>
                  </a:lnTo>
                  <a:lnTo>
                    <a:pt x="0" y="1977246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66659" cy="2015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33025" y="9258300"/>
            <a:ext cx="4977542" cy="828723"/>
            <a:chOff x="0" y="0"/>
            <a:chExt cx="1310958" cy="2182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10958" cy="218264"/>
            </a:xfrm>
            <a:custGeom>
              <a:avLst/>
              <a:gdLst/>
              <a:ahLst/>
              <a:cxnLst/>
              <a:rect l="l" t="t" r="r" b="b"/>
              <a:pathLst>
                <a:path w="1310958" h="218264">
                  <a:moveTo>
                    <a:pt x="0" y="0"/>
                  </a:moveTo>
                  <a:lnTo>
                    <a:pt x="1310958" y="0"/>
                  </a:lnTo>
                  <a:lnTo>
                    <a:pt x="1310958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10958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886973" y="55483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4106912" y="2881176"/>
            <a:ext cx="13503655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IMPLEMENTAÇÃO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06912" y="5287915"/>
            <a:ext cx="12095123" cy="246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COLAB em Python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TensorFlow e Keras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Execução em ambiente local / Colab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Código disponível no GitHub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55121" y="0"/>
            <a:ext cx="8561454" cy="10287000"/>
            <a:chOff x="0" y="0"/>
            <a:chExt cx="132639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6393" cy="1593725"/>
            </a:xfrm>
            <a:custGeom>
              <a:avLst/>
              <a:gdLst/>
              <a:ahLst/>
              <a:cxnLst/>
              <a:rect l="l" t="t" r="r" b="b"/>
              <a:pathLst>
                <a:path w="1326393" h="1593725">
                  <a:moveTo>
                    <a:pt x="0" y="0"/>
                  </a:moveTo>
                  <a:lnTo>
                    <a:pt x="1326393" y="0"/>
                  </a:lnTo>
                  <a:lnTo>
                    <a:pt x="132639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12458" b="-1245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26375" y="377404"/>
            <a:ext cx="9300171" cy="9332799"/>
            <a:chOff x="0" y="0"/>
            <a:chExt cx="2449428" cy="24580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9428" cy="2458021"/>
            </a:xfrm>
            <a:custGeom>
              <a:avLst/>
              <a:gdLst/>
              <a:ahLst/>
              <a:cxnLst/>
              <a:rect l="l" t="t" r="r" b="b"/>
              <a:pathLst>
                <a:path w="2449428" h="2458021">
                  <a:moveTo>
                    <a:pt x="0" y="0"/>
                  </a:moveTo>
                  <a:lnTo>
                    <a:pt x="2449428" y="0"/>
                  </a:lnTo>
                  <a:lnTo>
                    <a:pt x="2449428" y="2458021"/>
                  </a:lnTo>
                  <a:lnTo>
                    <a:pt x="0" y="24580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49428" cy="2496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377404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630987" y="157758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28700" y="1877084"/>
            <a:ext cx="8438035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DESAFIOS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130787"/>
            <a:ext cx="7731014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Overfitting inicial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Escolha manual de hiperparâmetros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Alto custo computacional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Tempo de treinamento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Dataset limitado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726546" y="0"/>
            <a:ext cx="8561454" cy="10287000"/>
            <a:chOff x="0" y="0"/>
            <a:chExt cx="2254869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4869" cy="2709333"/>
            </a:xfrm>
            <a:custGeom>
              <a:avLst/>
              <a:gdLst/>
              <a:ahLst/>
              <a:cxnLst/>
              <a:rect l="l" t="t" r="r" b="b"/>
              <a:pathLst>
                <a:path w="2254869" h="2709333">
                  <a:moveTo>
                    <a:pt x="0" y="0"/>
                  </a:moveTo>
                  <a:lnTo>
                    <a:pt x="2254869" y="0"/>
                  </a:lnTo>
                  <a:lnTo>
                    <a:pt x="22548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3764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548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97764" cy="10310430"/>
            <a:chOff x="0" y="0"/>
            <a:chExt cx="1218302" cy="14781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302" cy="1478179"/>
            </a:xfrm>
            <a:custGeom>
              <a:avLst/>
              <a:gdLst/>
              <a:ahLst/>
              <a:cxnLst/>
              <a:rect l="l" t="t" r="r" b="b"/>
              <a:pathLst>
                <a:path w="1218302" h="1478179">
                  <a:moveTo>
                    <a:pt x="0" y="0"/>
                  </a:moveTo>
                  <a:lnTo>
                    <a:pt x="1218302" y="0"/>
                  </a:lnTo>
                  <a:lnTo>
                    <a:pt x="1218302" y="1478179"/>
                  </a:lnTo>
                  <a:lnTo>
                    <a:pt x="0" y="1478179"/>
                  </a:lnTo>
                  <a:close/>
                </a:path>
              </a:pathLst>
            </a:custGeom>
            <a:blipFill>
              <a:blip r:embed="rId2"/>
              <a:stretch>
                <a:fillRect t="-11852" b="-118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97764" y="0"/>
            <a:ext cx="9820656" cy="10287000"/>
            <a:chOff x="0" y="0"/>
            <a:chExt cx="258651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6510" cy="2709333"/>
            </a:xfrm>
            <a:custGeom>
              <a:avLst/>
              <a:gdLst/>
              <a:ahLst/>
              <a:cxnLst/>
              <a:rect l="l" t="t" r="r" b="b"/>
              <a:pathLst>
                <a:path w="2586510" h="2709333">
                  <a:moveTo>
                    <a:pt x="0" y="0"/>
                  </a:moveTo>
                  <a:lnTo>
                    <a:pt x="2586510" y="0"/>
                  </a:lnTo>
                  <a:lnTo>
                    <a:pt x="25865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8651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239358" y="614339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86362" y="1525903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7"/>
                </a:lnTo>
                <a:lnTo>
                  <a:pt x="0" y="90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8497764" cy="10287000"/>
            <a:chOff x="0" y="0"/>
            <a:chExt cx="2238094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8094" cy="2709333"/>
            </a:xfrm>
            <a:custGeom>
              <a:avLst/>
              <a:gdLst/>
              <a:ahLst/>
              <a:cxnLst/>
              <a:rect l="l" t="t" r="r" b="b"/>
              <a:pathLst>
                <a:path w="2238094" h="2709333">
                  <a:moveTo>
                    <a:pt x="0" y="0"/>
                  </a:moveTo>
                  <a:lnTo>
                    <a:pt x="2238094" y="0"/>
                  </a:lnTo>
                  <a:lnTo>
                    <a:pt x="22380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3764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3809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2109" y="4966482"/>
            <a:ext cx="4990526" cy="4997855"/>
          </a:xfrm>
          <a:custGeom>
            <a:avLst/>
            <a:gdLst/>
            <a:ahLst/>
            <a:cxnLst/>
            <a:rect l="l" t="t" r="r" b="b"/>
            <a:pathLst>
              <a:path w="4990526" h="4997855">
                <a:moveTo>
                  <a:pt x="0" y="0"/>
                </a:moveTo>
                <a:lnTo>
                  <a:pt x="4990526" y="0"/>
                </a:lnTo>
                <a:lnTo>
                  <a:pt x="4990526" y="4997855"/>
                </a:lnTo>
                <a:lnTo>
                  <a:pt x="0" y="4997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3028121" y="144875"/>
            <a:ext cx="5195058" cy="4378577"/>
          </a:xfrm>
          <a:custGeom>
            <a:avLst/>
            <a:gdLst/>
            <a:ahLst/>
            <a:cxnLst/>
            <a:rect l="l" t="t" r="r" b="b"/>
            <a:pathLst>
              <a:path w="5195058" h="4378577">
                <a:moveTo>
                  <a:pt x="0" y="0"/>
                </a:moveTo>
                <a:lnTo>
                  <a:pt x="5195058" y="0"/>
                </a:lnTo>
                <a:lnTo>
                  <a:pt x="5195058" y="4378578"/>
                </a:lnTo>
                <a:lnTo>
                  <a:pt x="0" y="437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9536080" y="1825406"/>
            <a:ext cx="8429060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36080" y="3636010"/>
            <a:ext cx="7425832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Acurácia de 92% nos conjuntos de treinamento e validação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Baixos valores de perda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Sem indícios de overfitting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6546" y="0"/>
            <a:ext cx="8561454" cy="10287000"/>
            <a:chOff x="0" y="0"/>
            <a:chExt cx="132639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6393" cy="1593725"/>
            </a:xfrm>
            <a:custGeom>
              <a:avLst/>
              <a:gdLst/>
              <a:ahLst/>
              <a:cxnLst/>
              <a:rect l="l" t="t" r="r" b="b"/>
              <a:pathLst>
                <a:path w="1326393" h="1593725">
                  <a:moveTo>
                    <a:pt x="0" y="0"/>
                  </a:moveTo>
                  <a:lnTo>
                    <a:pt x="1326393" y="0"/>
                  </a:lnTo>
                  <a:lnTo>
                    <a:pt x="132639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7281" r="-5728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26375" y="377404"/>
            <a:ext cx="9300171" cy="9332799"/>
            <a:chOff x="0" y="0"/>
            <a:chExt cx="2449428" cy="24580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9428" cy="2458021"/>
            </a:xfrm>
            <a:custGeom>
              <a:avLst/>
              <a:gdLst/>
              <a:ahLst/>
              <a:cxnLst/>
              <a:rect l="l" t="t" r="r" b="b"/>
              <a:pathLst>
                <a:path w="2449428" h="2458021">
                  <a:moveTo>
                    <a:pt x="0" y="0"/>
                  </a:moveTo>
                  <a:lnTo>
                    <a:pt x="2449428" y="0"/>
                  </a:lnTo>
                  <a:lnTo>
                    <a:pt x="2449428" y="2458021"/>
                  </a:lnTo>
                  <a:lnTo>
                    <a:pt x="0" y="24580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49428" cy="2496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377404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630987" y="157758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28700" y="1877084"/>
            <a:ext cx="8438035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TENDÊNCIAS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130787"/>
            <a:ext cx="7731014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Uso de AutoML completo em saúde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NAS para modelos médicos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Modelos explicáveis (XAI)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Aprendizado federado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Integração com sistemas hospitalares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726546" y="0"/>
            <a:ext cx="8561454" cy="10287000"/>
            <a:chOff x="0" y="0"/>
            <a:chExt cx="2254869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4869" cy="2709333"/>
            </a:xfrm>
            <a:custGeom>
              <a:avLst/>
              <a:gdLst/>
              <a:ahLst/>
              <a:cxnLst/>
              <a:rect l="l" t="t" r="r" b="b"/>
              <a:pathLst>
                <a:path w="2254869" h="2709333">
                  <a:moveTo>
                    <a:pt x="0" y="0"/>
                  </a:moveTo>
                  <a:lnTo>
                    <a:pt x="2254869" y="0"/>
                  </a:lnTo>
                  <a:lnTo>
                    <a:pt x="22548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3764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548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6546" y="0"/>
            <a:ext cx="8561454" cy="10287000"/>
            <a:chOff x="0" y="0"/>
            <a:chExt cx="132639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6393" cy="1593725"/>
            </a:xfrm>
            <a:custGeom>
              <a:avLst/>
              <a:gdLst/>
              <a:ahLst/>
              <a:cxnLst/>
              <a:rect l="l" t="t" r="r" b="b"/>
              <a:pathLst>
                <a:path w="1326393" h="1593725">
                  <a:moveTo>
                    <a:pt x="0" y="0"/>
                  </a:moveTo>
                  <a:lnTo>
                    <a:pt x="1326393" y="0"/>
                  </a:lnTo>
                  <a:lnTo>
                    <a:pt x="132639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0077" r="-1007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26375" y="377404"/>
            <a:ext cx="9300171" cy="9332799"/>
            <a:chOff x="0" y="0"/>
            <a:chExt cx="2449428" cy="24580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9428" cy="2458021"/>
            </a:xfrm>
            <a:custGeom>
              <a:avLst/>
              <a:gdLst/>
              <a:ahLst/>
              <a:cxnLst/>
              <a:rect l="l" t="t" r="r" b="b"/>
              <a:pathLst>
                <a:path w="2449428" h="2458021">
                  <a:moveTo>
                    <a:pt x="0" y="0"/>
                  </a:moveTo>
                  <a:lnTo>
                    <a:pt x="2449428" y="0"/>
                  </a:lnTo>
                  <a:lnTo>
                    <a:pt x="2449428" y="2458021"/>
                  </a:lnTo>
                  <a:lnTo>
                    <a:pt x="0" y="24580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49428" cy="2496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377404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630987" y="157758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9726546" y="0"/>
            <a:ext cx="8561454" cy="10287000"/>
            <a:chOff x="0" y="0"/>
            <a:chExt cx="2254869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54869" cy="2709333"/>
            </a:xfrm>
            <a:custGeom>
              <a:avLst/>
              <a:gdLst/>
              <a:ahLst/>
              <a:cxnLst/>
              <a:rect l="l" t="t" r="r" b="b"/>
              <a:pathLst>
                <a:path w="2254869" h="2709333">
                  <a:moveTo>
                    <a:pt x="0" y="0"/>
                  </a:moveTo>
                  <a:lnTo>
                    <a:pt x="2254869" y="0"/>
                  </a:lnTo>
                  <a:lnTo>
                    <a:pt x="22548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3764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548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877084"/>
            <a:ext cx="8438035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MELHORIAS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130787"/>
            <a:ext cx="7731014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Aumentar a base de dados;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Utilizar uma máquina dedicada para um treinamento mais extenso;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Ensembles de CNNs;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Supervisão humana;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02994" cy="10287000"/>
            <a:chOff x="0" y="0"/>
            <a:chExt cx="106945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1593725"/>
            </a:xfrm>
            <a:custGeom>
              <a:avLst/>
              <a:gdLst/>
              <a:ahLst/>
              <a:cxnLst/>
              <a:rect l="l" t="t" r="r" b="b"/>
              <a:pathLst>
                <a:path w="1069454" h="1593725">
                  <a:moveTo>
                    <a:pt x="0" y="0"/>
                  </a:moveTo>
                  <a:lnTo>
                    <a:pt x="1069454" y="0"/>
                  </a:lnTo>
                  <a:lnTo>
                    <a:pt x="106945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1836" r="-6183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AF5EDA69-4583-8844-6E45-50D6B751C275}"/>
              </a:ext>
            </a:extLst>
          </p:cNvPr>
          <p:cNvGrpSpPr/>
          <p:nvPr/>
        </p:nvGrpSpPr>
        <p:grpSpPr>
          <a:xfrm>
            <a:off x="0" y="0"/>
            <a:ext cx="6902994" cy="10287000"/>
            <a:chOff x="0" y="0"/>
            <a:chExt cx="2254869" cy="2709333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608DB81C-AB59-5654-A17E-793DCB7061D6}"/>
                </a:ext>
              </a:extLst>
            </p:cNvPr>
            <p:cNvSpPr/>
            <p:nvPr/>
          </p:nvSpPr>
          <p:spPr>
            <a:xfrm>
              <a:off x="0" y="0"/>
              <a:ext cx="2254869" cy="2709333"/>
            </a:xfrm>
            <a:custGeom>
              <a:avLst/>
              <a:gdLst/>
              <a:ahLst/>
              <a:cxnLst/>
              <a:rect l="l" t="t" r="r" b="b"/>
              <a:pathLst>
                <a:path w="2254869" h="2709333">
                  <a:moveTo>
                    <a:pt x="0" y="0"/>
                  </a:moveTo>
                  <a:lnTo>
                    <a:pt x="2254869" y="0"/>
                  </a:lnTo>
                  <a:lnTo>
                    <a:pt x="22548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3764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386DC18-EDD7-834E-2255-8C2FBCCA78D9}"/>
                </a:ext>
              </a:extLst>
            </p:cNvPr>
            <p:cNvSpPr txBox="1"/>
            <p:nvPr/>
          </p:nvSpPr>
          <p:spPr>
            <a:xfrm>
              <a:off x="0" y="-38100"/>
              <a:ext cx="22548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693513" y="1028700"/>
            <a:ext cx="11565787" cy="8229600"/>
            <a:chOff x="0" y="0"/>
            <a:chExt cx="3046133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46133" cy="2167467"/>
            </a:xfrm>
            <a:custGeom>
              <a:avLst/>
              <a:gdLst/>
              <a:ahLst/>
              <a:cxnLst/>
              <a:rect l="l" t="t" r="r" b="b"/>
              <a:pathLst>
                <a:path w="3046133" h="2167467">
                  <a:moveTo>
                    <a:pt x="0" y="0"/>
                  </a:moveTo>
                  <a:lnTo>
                    <a:pt x="3046133" y="0"/>
                  </a:lnTo>
                  <a:lnTo>
                    <a:pt x="304613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04613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693513" y="8843939"/>
            <a:ext cx="4851952" cy="828723"/>
            <a:chOff x="0" y="0"/>
            <a:chExt cx="1277880" cy="218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86362" y="1525903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7"/>
                </a:lnTo>
                <a:lnTo>
                  <a:pt x="0" y="90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7094727" y="1825406"/>
            <a:ext cx="8772724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94727" y="3371857"/>
            <a:ext cx="9336585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Deep Learning mostrou-se eficaz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Reduz esforço humano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Agiliza e automativa o processo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Solução com impacto real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83831" y="6672953"/>
            <a:ext cx="9147480" cy="97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u="none" strike="noStrike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AUTOML É O CAMINHO PARA SOLUÇÕES INTELIGENTES, ESCALÁVEIS E ACESSÍVEIS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115300" cy="10287000"/>
            <a:chOff x="0" y="0"/>
            <a:chExt cx="106945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1593725"/>
            </a:xfrm>
            <a:custGeom>
              <a:avLst/>
              <a:gdLst/>
              <a:ahLst/>
              <a:cxnLst/>
              <a:rect l="l" t="t" r="r" b="b"/>
              <a:pathLst>
                <a:path w="1069454" h="1593725">
                  <a:moveTo>
                    <a:pt x="0" y="0"/>
                  </a:moveTo>
                  <a:lnTo>
                    <a:pt x="1069454" y="0"/>
                  </a:lnTo>
                  <a:lnTo>
                    <a:pt x="106945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1836" r="-6183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1C3E79D1-11E5-A627-F1A2-C96CAF772427}"/>
              </a:ext>
            </a:extLst>
          </p:cNvPr>
          <p:cNvGrpSpPr/>
          <p:nvPr/>
        </p:nvGrpSpPr>
        <p:grpSpPr>
          <a:xfrm>
            <a:off x="-1" y="0"/>
            <a:ext cx="8115299" cy="10287000"/>
            <a:chOff x="0" y="0"/>
            <a:chExt cx="2254869" cy="2709333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9ED7CD-2106-9DF6-1DB5-560E1F89238D}"/>
                </a:ext>
              </a:extLst>
            </p:cNvPr>
            <p:cNvSpPr/>
            <p:nvPr/>
          </p:nvSpPr>
          <p:spPr>
            <a:xfrm>
              <a:off x="0" y="0"/>
              <a:ext cx="2254869" cy="2709333"/>
            </a:xfrm>
            <a:custGeom>
              <a:avLst/>
              <a:gdLst/>
              <a:ahLst/>
              <a:cxnLst/>
              <a:rect l="l" t="t" r="r" b="b"/>
              <a:pathLst>
                <a:path w="2254869" h="2709333">
                  <a:moveTo>
                    <a:pt x="0" y="0"/>
                  </a:moveTo>
                  <a:lnTo>
                    <a:pt x="2254869" y="0"/>
                  </a:lnTo>
                  <a:lnTo>
                    <a:pt x="22548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3764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1BFEAF18-7A54-2C38-2502-524598FA05E3}"/>
                </a:ext>
              </a:extLst>
            </p:cNvPr>
            <p:cNvSpPr txBox="1"/>
            <p:nvPr/>
          </p:nvSpPr>
          <p:spPr>
            <a:xfrm>
              <a:off x="0" y="-38100"/>
              <a:ext cx="22548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614339"/>
            <a:ext cx="4851952" cy="828723"/>
            <a:chOff x="0" y="0"/>
            <a:chExt cx="1277880" cy="2182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95905" y="0"/>
            <a:ext cx="10192095" cy="10287000"/>
            <a:chOff x="0" y="0"/>
            <a:chExt cx="2684338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84338" cy="2709333"/>
            </a:xfrm>
            <a:custGeom>
              <a:avLst/>
              <a:gdLst/>
              <a:ahLst/>
              <a:cxnLst/>
              <a:rect l="l" t="t" r="r" b="b"/>
              <a:pathLst>
                <a:path w="2684338" h="2709333">
                  <a:moveTo>
                    <a:pt x="0" y="0"/>
                  </a:moveTo>
                  <a:lnTo>
                    <a:pt x="2684338" y="0"/>
                  </a:lnTo>
                  <a:lnTo>
                    <a:pt x="26843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8433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629176" y="991158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9037874" y="4972050"/>
            <a:ext cx="8251287" cy="156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Obrigado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8408150"/>
            <a:ext cx="3055093" cy="10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27"/>
              </a:lnSpc>
            </a:pPr>
            <a:r>
              <a:rPr lang="en-US" sz="2399">
                <a:solidFill>
                  <a:srgbClr val="15202A"/>
                </a:solidFill>
                <a:latin typeface="Canva Sans"/>
                <a:ea typeface="Canva Sans"/>
                <a:cs typeface="Canva Sans"/>
                <a:sym typeface="Canva Sans"/>
              </a:rPr>
              <a:t>ERIC ZAMBOM</a:t>
            </a:r>
          </a:p>
          <a:p>
            <a:pPr algn="just">
              <a:lnSpc>
                <a:spcPts val="4127"/>
              </a:lnSpc>
            </a:pPr>
            <a:r>
              <a:rPr lang="en-US" sz="2399">
                <a:solidFill>
                  <a:srgbClr val="15202A"/>
                </a:solidFill>
                <a:latin typeface="Canva Sans"/>
                <a:ea typeface="Canva Sans"/>
                <a:cs typeface="Canva Sans"/>
                <a:sym typeface="Canva Sans"/>
              </a:rPr>
              <a:t>JULIANA FÉLIX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02994" cy="10287000"/>
            <a:chOff x="0" y="0"/>
            <a:chExt cx="106945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1593725"/>
            </a:xfrm>
            <a:custGeom>
              <a:avLst/>
              <a:gdLst/>
              <a:ahLst/>
              <a:cxnLst/>
              <a:rect l="l" t="t" r="r" b="b"/>
              <a:pathLst>
                <a:path w="1069454" h="1593725">
                  <a:moveTo>
                    <a:pt x="0" y="0"/>
                  </a:moveTo>
                  <a:lnTo>
                    <a:pt x="1069454" y="0"/>
                  </a:lnTo>
                  <a:lnTo>
                    <a:pt x="106945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3020" r="-2302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6902994" cy="10287000"/>
            <a:chOff x="0" y="0"/>
            <a:chExt cx="1818072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8072" cy="2709333"/>
            </a:xfrm>
            <a:custGeom>
              <a:avLst/>
              <a:gdLst/>
              <a:ahLst/>
              <a:cxnLst/>
              <a:rect l="l" t="t" r="r" b="b"/>
              <a:pathLst>
                <a:path w="1818072" h="2709333">
                  <a:moveTo>
                    <a:pt x="0" y="0"/>
                  </a:moveTo>
                  <a:lnTo>
                    <a:pt x="1818072" y="0"/>
                  </a:lnTo>
                  <a:lnTo>
                    <a:pt x="181807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1807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693513" y="1028700"/>
            <a:ext cx="11565787" cy="8229600"/>
            <a:chOff x="0" y="0"/>
            <a:chExt cx="3046133" cy="2167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6133" cy="2167467"/>
            </a:xfrm>
            <a:custGeom>
              <a:avLst/>
              <a:gdLst/>
              <a:ahLst/>
              <a:cxnLst/>
              <a:rect l="l" t="t" r="r" b="b"/>
              <a:pathLst>
                <a:path w="3046133" h="2167467">
                  <a:moveTo>
                    <a:pt x="0" y="0"/>
                  </a:moveTo>
                  <a:lnTo>
                    <a:pt x="3046133" y="0"/>
                  </a:lnTo>
                  <a:lnTo>
                    <a:pt x="304613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04613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93513" y="8843939"/>
            <a:ext cx="4851952" cy="828723"/>
            <a:chOff x="0" y="0"/>
            <a:chExt cx="1277880" cy="2182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86362" y="1525903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7"/>
                </a:lnTo>
                <a:lnTo>
                  <a:pt x="0" y="90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7094727" y="1825406"/>
            <a:ext cx="8772724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CONTEXTO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94727" y="3371857"/>
            <a:ext cx="9336585" cy="394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 COVID-19 impactou sistemas de saúde no mundo todo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Diagnóstico por tomografia é rápido, mas depende de especialistas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IA pode apoiar decisões médicas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Deep Learning tem alto desempenho em imagens médicas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83831" y="7498116"/>
            <a:ext cx="9147480" cy="97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u="none" strike="noStrike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AUTOMATIZAR O DIAGNÓSTICO PODE SALVAR TEMPO E VIDAS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74244" y="0"/>
            <a:ext cx="6902994" cy="10287000"/>
            <a:chOff x="0" y="0"/>
            <a:chExt cx="106945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1593725"/>
            </a:xfrm>
            <a:custGeom>
              <a:avLst/>
              <a:gdLst/>
              <a:ahLst/>
              <a:cxnLst/>
              <a:rect l="l" t="t" r="r" b="b"/>
              <a:pathLst>
                <a:path w="1069454" h="1593725">
                  <a:moveTo>
                    <a:pt x="0" y="0"/>
                  </a:moveTo>
                  <a:lnTo>
                    <a:pt x="1069454" y="0"/>
                  </a:lnTo>
                  <a:lnTo>
                    <a:pt x="106945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1008" r="-8100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324172" y="0"/>
            <a:ext cx="7003138" cy="10287000"/>
            <a:chOff x="0" y="0"/>
            <a:chExt cx="184444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4448" cy="2709333"/>
            </a:xfrm>
            <a:custGeom>
              <a:avLst/>
              <a:gdLst/>
              <a:ahLst/>
              <a:cxnLst/>
              <a:rect l="l" t="t" r="r" b="b"/>
              <a:pathLst>
                <a:path w="1844448" h="2709333">
                  <a:moveTo>
                    <a:pt x="0" y="0"/>
                  </a:moveTo>
                  <a:lnTo>
                    <a:pt x="1844448" y="0"/>
                  </a:lnTo>
                  <a:lnTo>
                    <a:pt x="1844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44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525903"/>
            <a:ext cx="11565787" cy="8229600"/>
            <a:chOff x="0" y="0"/>
            <a:chExt cx="3046133" cy="2167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6133" cy="2167467"/>
            </a:xfrm>
            <a:custGeom>
              <a:avLst/>
              <a:gdLst/>
              <a:ahLst/>
              <a:cxnLst/>
              <a:rect l="l" t="t" r="r" b="b"/>
              <a:pathLst>
                <a:path w="3046133" h="2167467">
                  <a:moveTo>
                    <a:pt x="0" y="0"/>
                  </a:moveTo>
                  <a:lnTo>
                    <a:pt x="3046133" y="0"/>
                  </a:lnTo>
                  <a:lnTo>
                    <a:pt x="304613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04613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9258300"/>
            <a:ext cx="4851952" cy="828723"/>
            <a:chOff x="0" y="0"/>
            <a:chExt cx="1277880" cy="2182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116485" y="1747560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669161" y="2498966"/>
            <a:ext cx="11527339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9161" y="4620864"/>
            <a:ext cx="10126218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Desenvolver uma solução baseada em Deep Learning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Classificar imagens de tomografia em:</a:t>
            </a:r>
          </a:p>
          <a:p>
            <a:pPr marL="1209032" lvl="2" indent="-403011" algn="just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COVID</a:t>
            </a:r>
          </a:p>
          <a:p>
            <a:pPr marL="1209032" lvl="2" indent="-403011" algn="just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Não-COVID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7802" y="1652912"/>
            <a:ext cx="10469436" cy="8634088"/>
            <a:chOff x="0" y="0"/>
            <a:chExt cx="1069454" cy="8819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454" cy="881973"/>
            </a:xfrm>
            <a:custGeom>
              <a:avLst/>
              <a:gdLst/>
              <a:ahLst/>
              <a:cxnLst/>
              <a:rect l="l" t="t" r="r" b="b"/>
              <a:pathLst>
                <a:path w="1069454" h="881973">
                  <a:moveTo>
                    <a:pt x="0" y="0"/>
                  </a:moveTo>
                  <a:lnTo>
                    <a:pt x="1069454" y="0"/>
                  </a:lnTo>
                  <a:lnTo>
                    <a:pt x="1069454" y="881973"/>
                  </a:lnTo>
                  <a:lnTo>
                    <a:pt x="0" y="881973"/>
                  </a:lnTo>
                  <a:close/>
                </a:path>
              </a:pathLst>
            </a:custGeom>
            <a:blipFill>
              <a:blip r:embed="rId2"/>
              <a:stretch>
                <a:fillRect l="-22500" r="-225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07802" y="1652912"/>
            <a:ext cx="10480198" cy="10287000"/>
            <a:chOff x="0" y="0"/>
            <a:chExt cx="2760217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60217" cy="2709333"/>
            </a:xfrm>
            <a:custGeom>
              <a:avLst/>
              <a:gdLst/>
              <a:ahLst/>
              <a:cxnLst/>
              <a:rect l="l" t="t" r="r" b="b"/>
              <a:pathLst>
                <a:path w="2760217" h="2709333">
                  <a:moveTo>
                    <a:pt x="0" y="0"/>
                  </a:moveTo>
                  <a:lnTo>
                    <a:pt x="2760217" y="0"/>
                  </a:lnTo>
                  <a:lnTo>
                    <a:pt x="27602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602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845476"/>
            <a:ext cx="12717909" cy="7624905"/>
            <a:chOff x="0" y="0"/>
            <a:chExt cx="3349573" cy="2008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49573" cy="2008205"/>
            </a:xfrm>
            <a:custGeom>
              <a:avLst/>
              <a:gdLst/>
              <a:ahLst/>
              <a:cxnLst/>
              <a:rect l="l" t="t" r="r" b="b"/>
              <a:pathLst>
                <a:path w="3349573" h="2008205">
                  <a:moveTo>
                    <a:pt x="0" y="0"/>
                  </a:moveTo>
                  <a:lnTo>
                    <a:pt x="3349573" y="0"/>
                  </a:lnTo>
                  <a:lnTo>
                    <a:pt x="3349573" y="2008205"/>
                  </a:lnTo>
                  <a:lnTo>
                    <a:pt x="0" y="2008205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349573" cy="2046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843939"/>
            <a:ext cx="4851952" cy="828723"/>
            <a:chOff x="0" y="0"/>
            <a:chExt cx="1277880" cy="2182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089700" y="2827667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691715" y="1082654"/>
            <a:ext cx="10729365" cy="278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PROBLEMA A SER RESOLVIDO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1715" y="3823264"/>
            <a:ext cx="11127386" cy="502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Entrada: 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imagens de tomografia computadorizada</a:t>
            </a:r>
          </a:p>
          <a:p>
            <a:pPr marL="561337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Saída: 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classe (COVID / Normal)</a:t>
            </a:r>
          </a:p>
          <a:p>
            <a:pPr marL="561337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Tipo de problema: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Classificação supervisionada</a:t>
            </a:r>
          </a:p>
          <a:p>
            <a:pPr marL="561337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Desafios: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Alta variabilidade das imagens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Overfitting</a:t>
            </a:r>
          </a:p>
          <a:p>
            <a:pPr marL="1122675" lvl="2" indent="-374225" algn="just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Escolha de arquitetura</a:t>
            </a:r>
          </a:p>
          <a:p>
            <a:pPr algn="just">
              <a:lnSpc>
                <a:spcPts val="3639"/>
              </a:lnSpc>
            </a:pPr>
            <a:endParaRPr lang="en-US" sz="25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9" y="-33673"/>
            <a:ext cx="18284821" cy="11973585"/>
            <a:chOff x="0" y="0"/>
            <a:chExt cx="4815755" cy="3153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5755" cy="3153537"/>
            </a:xfrm>
            <a:custGeom>
              <a:avLst/>
              <a:gdLst/>
              <a:ahLst/>
              <a:cxnLst/>
              <a:rect l="l" t="t" r="r" b="b"/>
              <a:pathLst>
                <a:path w="4815755" h="3153537">
                  <a:moveTo>
                    <a:pt x="0" y="0"/>
                  </a:moveTo>
                  <a:lnTo>
                    <a:pt x="4815755" y="0"/>
                  </a:lnTo>
                  <a:lnTo>
                    <a:pt x="4815755" y="3153537"/>
                  </a:lnTo>
                  <a:lnTo>
                    <a:pt x="0" y="3153537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5755" cy="3191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4237" y="6646833"/>
            <a:ext cx="9386867" cy="3243730"/>
            <a:chOff x="0" y="0"/>
            <a:chExt cx="1069454" cy="3695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9454" cy="369561"/>
            </a:xfrm>
            <a:custGeom>
              <a:avLst/>
              <a:gdLst/>
              <a:ahLst/>
              <a:cxnLst/>
              <a:rect l="l" t="t" r="r" b="b"/>
              <a:pathLst>
                <a:path w="1069454" h="369561">
                  <a:moveTo>
                    <a:pt x="0" y="0"/>
                  </a:moveTo>
                  <a:lnTo>
                    <a:pt x="1069454" y="0"/>
                  </a:lnTo>
                  <a:lnTo>
                    <a:pt x="1069454" y="369561"/>
                  </a:lnTo>
                  <a:lnTo>
                    <a:pt x="0" y="369561"/>
                  </a:lnTo>
                  <a:close/>
                </a:path>
              </a:pathLst>
            </a:custGeom>
            <a:blipFill>
              <a:blip r:embed="rId2"/>
              <a:stretch>
                <a:fillRect t="-14388" b="-1438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88723" y="363701"/>
            <a:ext cx="13921844" cy="6544666"/>
            <a:chOff x="0" y="0"/>
            <a:chExt cx="3666659" cy="1723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66659" cy="1723698"/>
            </a:xfrm>
            <a:custGeom>
              <a:avLst/>
              <a:gdLst/>
              <a:ahLst/>
              <a:cxnLst/>
              <a:rect l="l" t="t" r="r" b="b"/>
              <a:pathLst>
                <a:path w="3666659" h="1723698">
                  <a:moveTo>
                    <a:pt x="0" y="0"/>
                  </a:moveTo>
                  <a:lnTo>
                    <a:pt x="3666659" y="0"/>
                  </a:lnTo>
                  <a:lnTo>
                    <a:pt x="3666659" y="1723698"/>
                  </a:lnTo>
                  <a:lnTo>
                    <a:pt x="0" y="1723698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666659" cy="176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33025" y="9061841"/>
            <a:ext cx="4977542" cy="828723"/>
            <a:chOff x="0" y="0"/>
            <a:chExt cx="1310958" cy="2182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958" cy="218264"/>
            </a:xfrm>
            <a:custGeom>
              <a:avLst/>
              <a:gdLst/>
              <a:ahLst/>
              <a:cxnLst/>
              <a:rect l="l" t="t" r="r" b="b"/>
              <a:pathLst>
                <a:path w="1310958" h="218264">
                  <a:moveTo>
                    <a:pt x="0" y="0"/>
                  </a:moveTo>
                  <a:lnTo>
                    <a:pt x="1310958" y="0"/>
                  </a:lnTo>
                  <a:lnTo>
                    <a:pt x="1310958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10958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76788" y="6194930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4106912" y="1117671"/>
            <a:ext cx="13503655" cy="105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FUNDAMENTAÇÃO TEÓRICA: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06912" y="3851078"/>
            <a:ext cx="12095123" cy="2957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Redes Neurais Convolucionais (CNNs)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Uso de convoluções para extração automática de características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Amplamente utilizadas em: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Diagnóstico médico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Visão computacional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06912" y="2017461"/>
            <a:ext cx="13503655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6546" y="0"/>
            <a:ext cx="8561454" cy="10287000"/>
            <a:chOff x="0" y="0"/>
            <a:chExt cx="132639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6393" cy="1593725"/>
            </a:xfrm>
            <a:custGeom>
              <a:avLst/>
              <a:gdLst/>
              <a:ahLst/>
              <a:cxnLst/>
              <a:rect l="l" t="t" r="r" b="b"/>
              <a:pathLst>
                <a:path w="1326393" h="1593725">
                  <a:moveTo>
                    <a:pt x="0" y="0"/>
                  </a:moveTo>
                  <a:lnTo>
                    <a:pt x="1326393" y="0"/>
                  </a:lnTo>
                  <a:lnTo>
                    <a:pt x="132639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12362" b="-1236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726546" y="47642"/>
            <a:ext cx="8955681" cy="10239358"/>
            <a:chOff x="0" y="0"/>
            <a:chExt cx="11940908" cy="13652477"/>
          </a:xfrm>
        </p:grpSpPr>
        <p:sp>
          <p:nvSpPr>
            <p:cNvPr id="5" name="Freeform 5"/>
            <p:cNvSpPr/>
            <p:nvPr/>
          </p:nvSpPr>
          <p:spPr>
            <a:xfrm>
              <a:off x="5874380" y="0"/>
              <a:ext cx="6066528" cy="7463992"/>
            </a:xfrm>
            <a:custGeom>
              <a:avLst/>
              <a:gdLst/>
              <a:ahLst/>
              <a:cxnLst/>
              <a:rect l="l" t="t" r="r" b="b"/>
              <a:pathLst>
                <a:path w="6066528" h="7463992">
                  <a:moveTo>
                    <a:pt x="0" y="0"/>
                  </a:moveTo>
                  <a:lnTo>
                    <a:pt x="6066528" y="0"/>
                  </a:lnTo>
                  <a:lnTo>
                    <a:pt x="6066528" y="7463992"/>
                  </a:lnTo>
                  <a:lnTo>
                    <a:pt x="0" y="7463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181" r="-19181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5874380" y="7463992"/>
              <a:ext cx="6050967" cy="6188485"/>
            </a:xfrm>
            <a:custGeom>
              <a:avLst/>
              <a:gdLst/>
              <a:ahLst/>
              <a:cxnLst/>
              <a:rect l="l" t="t" r="r" b="b"/>
              <a:pathLst>
                <a:path w="6050967" h="6188485">
                  <a:moveTo>
                    <a:pt x="0" y="0"/>
                  </a:moveTo>
                  <a:lnTo>
                    <a:pt x="6050967" y="0"/>
                  </a:lnTo>
                  <a:lnTo>
                    <a:pt x="6050967" y="6188485"/>
                  </a:lnTo>
                  <a:lnTo>
                    <a:pt x="0" y="6188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680" r="-2168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886619" cy="5440527"/>
            </a:xfrm>
            <a:custGeom>
              <a:avLst/>
              <a:gdLst/>
              <a:ahLst/>
              <a:cxnLst/>
              <a:rect l="l" t="t" r="r" b="b"/>
              <a:pathLst>
                <a:path w="5886619" h="5440527">
                  <a:moveTo>
                    <a:pt x="0" y="0"/>
                  </a:moveTo>
                  <a:lnTo>
                    <a:pt x="5886619" y="0"/>
                  </a:lnTo>
                  <a:lnTo>
                    <a:pt x="5886619" y="5440527"/>
                  </a:lnTo>
                  <a:lnTo>
                    <a:pt x="0" y="5440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181" r="-21423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5440527"/>
              <a:ext cx="5886619" cy="8211950"/>
            </a:xfrm>
            <a:custGeom>
              <a:avLst/>
              <a:gdLst/>
              <a:ahLst/>
              <a:cxnLst/>
              <a:rect l="l" t="t" r="r" b="b"/>
              <a:pathLst>
                <a:path w="5886619" h="8211950">
                  <a:moveTo>
                    <a:pt x="0" y="0"/>
                  </a:moveTo>
                  <a:lnTo>
                    <a:pt x="5886619" y="0"/>
                  </a:lnTo>
                  <a:lnTo>
                    <a:pt x="5886619" y="8211950"/>
                  </a:lnTo>
                  <a:lnTo>
                    <a:pt x="0" y="8211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650" r="-2365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26546" y="0"/>
            <a:ext cx="8600764" cy="10287000"/>
            <a:chOff x="0" y="0"/>
            <a:chExt cx="2265222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5222" cy="2709333"/>
            </a:xfrm>
            <a:custGeom>
              <a:avLst/>
              <a:gdLst/>
              <a:ahLst/>
              <a:cxnLst/>
              <a:rect l="l" t="t" r="r" b="b"/>
              <a:pathLst>
                <a:path w="2265222" h="2709333">
                  <a:moveTo>
                    <a:pt x="0" y="0"/>
                  </a:moveTo>
                  <a:lnTo>
                    <a:pt x="2265222" y="0"/>
                  </a:lnTo>
                  <a:lnTo>
                    <a:pt x="22652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6522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6375" y="377404"/>
            <a:ext cx="9919043" cy="9332799"/>
            <a:chOff x="0" y="0"/>
            <a:chExt cx="2612423" cy="24580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12423" cy="2458021"/>
            </a:xfrm>
            <a:custGeom>
              <a:avLst/>
              <a:gdLst/>
              <a:ahLst/>
              <a:cxnLst/>
              <a:rect l="l" t="t" r="r" b="b"/>
              <a:pathLst>
                <a:path w="2612423" h="2458021">
                  <a:moveTo>
                    <a:pt x="0" y="0"/>
                  </a:moveTo>
                  <a:lnTo>
                    <a:pt x="2612423" y="0"/>
                  </a:lnTo>
                  <a:lnTo>
                    <a:pt x="2612423" y="2458021"/>
                  </a:lnTo>
                  <a:lnTo>
                    <a:pt x="0" y="24580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12423" cy="2496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377404"/>
            <a:ext cx="4851952" cy="828723"/>
            <a:chOff x="0" y="0"/>
            <a:chExt cx="1277880" cy="2182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630987" y="157758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028700" y="1877084"/>
            <a:ext cx="8438035" cy="136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130787"/>
            <a:ext cx="7731014" cy="379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SARS-CoV-2 CT-Scan Dataset (Kaggle)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Imagens reais de hospitais do estado de São Paulo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Classes:</a:t>
            </a:r>
          </a:p>
          <a:p>
            <a:pPr marL="1165854" lvl="2" indent="-388618" algn="just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COVID</a:t>
            </a:r>
          </a:p>
          <a:p>
            <a:pPr marL="1165854" lvl="2" indent="-388618" algn="just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Não-COVID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Dataset público e validado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6744" y="0"/>
            <a:ext cx="9014107" cy="7829720"/>
            <a:chOff x="0" y="0"/>
            <a:chExt cx="1396521" cy="121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6521" cy="1213029"/>
            </a:xfrm>
            <a:custGeom>
              <a:avLst/>
              <a:gdLst/>
              <a:ahLst/>
              <a:cxnLst/>
              <a:rect l="l" t="t" r="r" b="b"/>
              <a:pathLst>
                <a:path w="1396521" h="1213029">
                  <a:moveTo>
                    <a:pt x="0" y="0"/>
                  </a:moveTo>
                  <a:lnTo>
                    <a:pt x="1396521" y="0"/>
                  </a:lnTo>
                  <a:lnTo>
                    <a:pt x="1396521" y="1213029"/>
                  </a:lnTo>
                  <a:lnTo>
                    <a:pt x="0" y="1213029"/>
                  </a:lnTo>
                  <a:close/>
                </a:path>
              </a:pathLst>
            </a:custGeom>
            <a:blipFill>
              <a:blip r:embed="rId2"/>
              <a:stretch>
                <a:fillRect t="-7563" b="-756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576744" y="0"/>
            <a:ext cx="10105483" cy="10287000"/>
            <a:chOff x="0" y="0"/>
            <a:chExt cx="13473978" cy="13716000"/>
          </a:xfrm>
        </p:grpSpPr>
        <p:sp>
          <p:nvSpPr>
            <p:cNvPr id="5" name="Freeform 5"/>
            <p:cNvSpPr/>
            <p:nvPr/>
          </p:nvSpPr>
          <p:spPr>
            <a:xfrm>
              <a:off x="6628580" y="0"/>
              <a:ext cx="6845398" cy="7498721"/>
            </a:xfrm>
            <a:custGeom>
              <a:avLst/>
              <a:gdLst/>
              <a:ahLst/>
              <a:cxnLst/>
              <a:rect l="l" t="t" r="r" b="b"/>
              <a:pathLst>
                <a:path w="6845398" h="7498721">
                  <a:moveTo>
                    <a:pt x="0" y="0"/>
                  </a:moveTo>
                  <a:lnTo>
                    <a:pt x="6845398" y="0"/>
                  </a:lnTo>
                  <a:lnTo>
                    <a:pt x="6845398" y="7498721"/>
                  </a:lnTo>
                  <a:lnTo>
                    <a:pt x="0" y="7498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595" r="-11595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6628580" y="7498721"/>
              <a:ext cx="6827839" cy="6217279"/>
            </a:xfrm>
            <a:custGeom>
              <a:avLst/>
              <a:gdLst/>
              <a:ahLst/>
              <a:cxnLst/>
              <a:rect l="l" t="t" r="r" b="b"/>
              <a:pathLst>
                <a:path w="6827839" h="6217279">
                  <a:moveTo>
                    <a:pt x="0" y="0"/>
                  </a:moveTo>
                  <a:lnTo>
                    <a:pt x="6827839" y="0"/>
                  </a:lnTo>
                  <a:lnTo>
                    <a:pt x="6827839" y="6217279"/>
                  </a:lnTo>
                  <a:lnTo>
                    <a:pt x="0" y="6217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819" r="-138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642390" cy="5465841"/>
            </a:xfrm>
            <a:custGeom>
              <a:avLst/>
              <a:gdLst/>
              <a:ahLst/>
              <a:cxnLst/>
              <a:rect l="l" t="t" r="r" b="b"/>
              <a:pathLst>
                <a:path w="6642390" h="5465841">
                  <a:moveTo>
                    <a:pt x="0" y="0"/>
                  </a:moveTo>
                  <a:lnTo>
                    <a:pt x="6642390" y="0"/>
                  </a:lnTo>
                  <a:lnTo>
                    <a:pt x="6642390" y="5465841"/>
                  </a:lnTo>
                  <a:lnTo>
                    <a:pt x="0" y="546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595" r="-13591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5465841"/>
              <a:ext cx="6642390" cy="8250159"/>
            </a:xfrm>
            <a:custGeom>
              <a:avLst/>
              <a:gdLst/>
              <a:ahLst/>
              <a:cxnLst/>
              <a:rect l="l" t="t" r="r" b="b"/>
              <a:pathLst>
                <a:path w="6642390" h="8250159">
                  <a:moveTo>
                    <a:pt x="0" y="0"/>
                  </a:moveTo>
                  <a:lnTo>
                    <a:pt x="6642390" y="0"/>
                  </a:lnTo>
                  <a:lnTo>
                    <a:pt x="6642390" y="8250159"/>
                  </a:lnTo>
                  <a:lnTo>
                    <a:pt x="0" y="8250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5573" r="-1557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76744" y="0"/>
            <a:ext cx="9750566" cy="10287000"/>
            <a:chOff x="0" y="0"/>
            <a:chExt cx="2568050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8050" cy="2709333"/>
            </a:xfrm>
            <a:custGeom>
              <a:avLst/>
              <a:gdLst/>
              <a:ahLst/>
              <a:cxnLst/>
              <a:rect l="l" t="t" r="r" b="b"/>
              <a:pathLst>
                <a:path w="2568050" h="2709333">
                  <a:moveTo>
                    <a:pt x="0" y="0"/>
                  </a:moveTo>
                  <a:lnTo>
                    <a:pt x="2568050" y="0"/>
                  </a:lnTo>
                  <a:lnTo>
                    <a:pt x="25680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805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680209"/>
            <a:ext cx="13108029" cy="7029994"/>
            <a:chOff x="0" y="0"/>
            <a:chExt cx="3452320" cy="18515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52320" cy="1851521"/>
            </a:xfrm>
            <a:custGeom>
              <a:avLst/>
              <a:gdLst/>
              <a:ahLst/>
              <a:cxnLst/>
              <a:rect l="l" t="t" r="r" b="b"/>
              <a:pathLst>
                <a:path w="3452320" h="1851521">
                  <a:moveTo>
                    <a:pt x="0" y="0"/>
                  </a:moveTo>
                  <a:lnTo>
                    <a:pt x="3452320" y="0"/>
                  </a:lnTo>
                  <a:lnTo>
                    <a:pt x="3452320" y="1851521"/>
                  </a:lnTo>
                  <a:lnTo>
                    <a:pt x="0" y="18515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452320" cy="188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614339"/>
            <a:ext cx="4851952" cy="828723"/>
            <a:chOff x="0" y="0"/>
            <a:chExt cx="1277880" cy="2182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588332" y="8806397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3" y="0"/>
                </a:lnTo>
                <a:lnTo>
                  <a:pt x="2630123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958609" y="3135871"/>
            <a:ext cx="11702051" cy="278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PRÉ-PROCESSAMENTO DOS DADOS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58609" y="6460810"/>
            <a:ext cx="8477627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Redimensionamento das imagens (250×250)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Normalização dos pixels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Divisão:</a:t>
            </a:r>
          </a:p>
          <a:p>
            <a:pPr marL="1036317" lvl="2" indent="-345439" algn="just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80% treino</a:t>
            </a:r>
          </a:p>
          <a:p>
            <a:pPr marL="1036317" lvl="2" indent="-345439" algn="just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20% validação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Visualização das amostras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9" y="-33673"/>
            <a:ext cx="18284821" cy="11973585"/>
            <a:chOff x="0" y="0"/>
            <a:chExt cx="4815755" cy="3153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5755" cy="3153537"/>
            </a:xfrm>
            <a:custGeom>
              <a:avLst/>
              <a:gdLst/>
              <a:ahLst/>
              <a:cxnLst/>
              <a:rect l="l" t="t" r="r" b="b"/>
              <a:pathLst>
                <a:path w="4815755" h="3153537">
                  <a:moveTo>
                    <a:pt x="0" y="0"/>
                  </a:moveTo>
                  <a:lnTo>
                    <a:pt x="4815755" y="0"/>
                  </a:lnTo>
                  <a:lnTo>
                    <a:pt x="4815755" y="3153537"/>
                  </a:lnTo>
                  <a:lnTo>
                    <a:pt x="0" y="3153537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5755" cy="3191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92070" y="554831"/>
            <a:ext cx="10967230" cy="3668570"/>
            <a:chOff x="0" y="0"/>
            <a:chExt cx="2888488" cy="9662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88488" cy="966208"/>
            </a:xfrm>
            <a:custGeom>
              <a:avLst/>
              <a:gdLst/>
              <a:ahLst/>
              <a:cxnLst/>
              <a:rect l="l" t="t" r="r" b="b"/>
              <a:pathLst>
                <a:path w="2888488" h="966208">
                  <a:moveTo>
                    <a:pt x="0" y="0"/>
                  </a:moveTo>
                  <a:lnTo>
                    <a:pt x="2888488" y="0"/>
                  </a:lnTo>
                  <a:lnTo>
                    <a:pt x="2888488" y="966208"/>
                  </a:lnTo>
                  <a:lnTo>
                    <a:pt x="0" y="966208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88488" cy="1004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9" y="9808756"/>
            <a:ext cx="18288000" cy="478244"/>
            <a:chOff x="0" y="0"/>
            <a:chExt cx="5851746" cy="1530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51746" cy="153027"/>
            </a:xfrm>
            <a:custGeom>
              <a:avLst/>
              <a:gdLst/>
              <a:ahLst/>
              <a:cxnLst/>
              <a:rect l="l" t="t" r="r" b="b"/>
              <a:pathLst>
                <a:path w="5851746" h="153027">
                  <a:moveTo>
                    <a:pt x="0" y="0"/>
                  </a:moveTo>
                  <a:lnTo>
                    <a:pt x="5851746" y="0"/>
                  </a:lnTo>
                  <a:lnTo>
                    <a:pt x="5851746" y="153027"/>
                  </a:lnTo>
                  <a:lnTo>
                    <a:pt x="0" y="153027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851746" cy="191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86973" y="554831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4" y="0"/>
                </a:lnTo>
                <a:lnTo>
                  <a:pt x="2630124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110053" y="5396397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6" y="0"/>
                </a:lnTo>
                <a:lnTo>
                  <a:pt x="2726936" y="1710533"/>
                </a:lnTo>
                <a:lnTo>
                  <a:pt x="0" y="1710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882963" y="5985079"/>
            <a:ext cx="1451029" cy="67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Aquisição de Dados</a:t>
            </a:r>
          </a:p>
        </p:txBody>
      </p:sp>
      <p:sp>
        <p:nvSpPr>
          <p:cNvPr id="14" name="Freeform 14"/>
          <p:cNvSpPr/>
          <p:nvPr/>
        </p:nvSpPr>
        <p:spPr>
          <a:xfrm>
            <a:off x="3333992" y="5396397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5" y="0"/>
                </a:lnTo>
                <a:lnTo>
                  <a:pt x="2726935" y="1710533"/>
                </a:lnTo>
                <a:lnTo>
                  <a:pt x="0" y="1710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5557930" y="5387010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5" y="0"/>
                </a:lnTo>
                <a:lnTo>
                  <a:pt x="2726935" y="1710532"/>
                </a:lnTo>
                <a:lnTo>
                  <a:pt x="0" y="1710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7781869" y="5387010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5" y="0"/>
                </a:lnTo>
                <a:lnTo>
                  <a:pt x="2726935" y="1710532"/>
                </a:lnTo>
                <a:lnTo>
                  <a:pt x="0" y="1710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0005807" y="5396397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5" y="0"/>
                </a:lnTo>
                <a:lnTo>
                  <a:pt x="2726935" y="1710533"/>
                </a:lnTo>
                <a:lnTo>
                  <a:pt x="0" y="1710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2229745" y="5396397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6" y="0"/>
                </a:lnTo>
                <a:lnTo>
                  <a:pt x="2726936" y="1710533"/>
                </a:lnTo>
                <a:lnTo>
                  <a:pt x="0" y="1710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3000746" y="6156892"/>
            <a:ext cx="1451029" cy="33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</a:t>
            </a: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idação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451011" y="5396397"/>
            <a:ext cx="2726935" cy="1710532"/>
          </a:xfrm>
          <a:custGeom>
            <a:avLst/>
            <a:gdLst/>
            <a:ahLst/>
            <a:cxnLst/>
            <a:rect l="l" t="t" r="r" b="b"/>
            <a:pathLst>
              <a:path w="2726935" h="1710532">
                <a:moveTo>
                  <a:pt x="0" y="0"/>
                </a:moveTo>
                <a:lnTo>
                  <a:pt x="2726936" y="0"/>
                </a:lnTo>
                <a:lnTo>
                  <a:pt x="2726936" y="1710533"/>
                </a:lnTo>
                <a:lnTo>
                  <a:pt x="0" y="1710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TextBox 21"/>
          <p:cNvSpPr txBox="1"/>
          <p:nvPr/>
        </p:nvSpPr>
        <p:spPr>
          <a:xfrm>
            <a:off x="15224303" y="6156892"/>
            <a:ext cx="1451029" cy="33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Avaliação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69754" y="1154542"/>
            <a:ext cx="9850778" cy="2315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15"/>
              </a:lnSpc>
            </a:pPr>
            <a:r>
              <a:rPr lang="en-US" sz="6654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PIPELINE DA SOLUÇÃO (FLUXOGRAMA)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06520" y="5813266"/>
            <a:ext cx="1451029" cy="101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Pré-pr</a:t>
            </a: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ocessamento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30076" y="5813266"/>
            <a:ext cx="1451029" cy="101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</a:t>
            </a: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Augmentation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53633" y="5985079"/>
            <a:ext cx="1451029" cy="67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19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97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odelo CNN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10144" y="6063766"/>
            <a:ext cx="1451029" cy="32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19"/>
              </a:lnSpc>
              <a:spcBef>
                <a:spcPct val="0"/>
              </a:spcBef>
            </a:pPr>
            <a:r>
              <a:rPr lang="en-US" sz="18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Tre</a:t>
            </a:r>
            <a:r>
              <a:rPr lang="en-US" sz="1871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inamento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05956" y="-2409637"/>
            <a:ext cx="8955681" cy="10239358"/>
            <a:chOff x="0" y="0"/>
            <a:chExt cx="11940908" cy="13652477"/>
          </a:xfrm>
        </p:grpSpPr>
        <p:sp>
          <p:nvSpPr>
            <p:cNvPr id="3" name="Freeform 3"/>
            <p:cNvSpPr/>
            <p:nvPr/>
          </p:nvSpPr>
          <p:spPr>
            <a:xfrm>
              <a:off x="5874380" y="0"/>
              <a:ext cx="6066528" cy="7463992"/>
            </a:xfrm>
            <a:custGeom>
              <a:avLst/>
              <a:gdLst/>
              <a:ahLst/>
              <a:cxnLst/>
              <a:rect l="l" t="t" r="r" b="b"/>
              <a:pathLst>
                <a:path w="6066528" h="7463992">
                  <a:moveTo>
                    <a:pt x="0" y="0"/>
                  </a:moveTo>
                  <a:lnTo>
                    <a:pt x="6066528" y="0"/>
                  </a:lnTo>
                  <a:lnTo>
                    <a:pt x="6066528" y="7463992"/>
                  </a:lnTo>
                  <a:lnTo>
                    <a:pt x="0" y="7463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81" r="-19181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5874380" y="7463992"/>
              <a:ext cx="6050967" cy="6188485"/>
            </a:xfrm>
            <a:custGeom>
              <a:avLst/>
              <a:gdLst/>
              <a:ahLst/>
              <a:cxnLst/>
              <a:rect l="l" t="t" r="r" b="b"/>
              <a:pathLst>
                <a:path w="6050967" h="6188485">
                  <a:moveTo>
                    <a:pt x="0" y="0"/>
                  </a:moveTo>
                  <a:lnTo>
                    <a:pt x="6050967" y="0"/>
                  </a:lnTo>
                  <a:lnTo>
                    <a:pt x="6050967" y="6188485"/>
                  </a:lnTo>
                  <a:lnTo>
                    <a:pt x="0" y="6188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680" r="-2168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5886619" cy="5440527"/>
            </a:xfrm>
            <a:custGeom>
              <a:avLst/>
              <a:gdLst/>
              <a:ahLst/>
              <a:cxnLst/>
              <a:rect l="l" t="t" r="r" b="b"/>
              <a:pathLst>
                <a:path w="5886619" h="5440527">
                  <a:moveTo>
                    <a:pt x="0" y="0"/>
                  </a:moveTo>
                  <a:lnTo>
                    <a:pt x="5886619" y="0"/>
                  </a:lnTo>
                  <a:lnTo>
                    <a:pt x="5886619" y="5440527"/>
                  </a:lnTo>
                  <a:lnTo>
                    <a:pt x="0" y="5440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181" r="-21423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5440527"/>
              <a:ext cx="5886619" cy="8211950"/>
            </a:xfrm>
            <a:custGeom>
              <a:avLst/>
              <a:gdLst/>
              <a:ahLst/>
              <a:cxnLst/>
              <a:rect l="l" t="t" r="r" b="b"/>
              <a:pathLst>
                <a:path w="5886619" h="8211950">
                  <a:moveTo>
                    <a:pt x="0" y="0"/>
                  </a:moveTo>
                  <a:lnTo>
                    <a:pt x="5886619" y="0"/>
                  </a:lnTo>
                  <a:lnTo>
                    <a:pt x="5886619" y="8211950"/>
                  </a:lnTo>
                  <a:lnTo>
                    <a:pt x="0" y="8211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650" r="-2365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05956" y="-2457280"/>
            <a:ext cx="8984894" cy="10287000"/>
            <a:chOff x="0" y="0"/>
            <a:chExt cx="2366392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66392" cy="2709333"/>
            </a:xfrm>
            <a:custGeom>
              <a:avLst/>
              <a:gdLst/>
              <a:ahLst/>
              <a:cxnLst/>
              <a:rect l="l" t="t" r="r" b="b"/>
              <a:pathLst>
                <a:path w="2366392" h="2709333">
                  <a:moveTo>
                    <a:pt x="0" y="0"/>
                  </a:moveTo>
                  <a:lnTo>
                    <a:pt x="2366392" y="0"/>
                  </a:lnTo>
                  <a:lnTo>
                    <a:pt x="23663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36639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680209"/>
            <a:ext cx="13108029" cy="7029994"/>
            <a:chOff x="0" y="0"/>
            <a:chExt cx="3452320" cy="18515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52320" cy="1851521"/>
            </a:xfrm>
            <a:custGeom>
              <a:avLst/>
              <a:gdLst/>
              <a:ahLst/>
              <a:cxnLst/>
              <a:rect l="l" t="t" r="r" b="b"/>
              <a:pathLst>
                <a:path w="3452320" h="1851521">
                  <a:moveTo>
                    <a:pt x="0" y="0"/>
                  </a:moveTo>
                  <a:lnTo>
                    <a:pt x="3452320" y="0"/>
                  </a:lnTo>
                  <a:lnTo>
                    <a:pt x="3452320" y="1851521"/>
                  </a:lnTo>
                  <a:lnTo>
                    <a:pt x="0" y="1851521"/>
                  </a:lnTo>
                  <a:close/>
                </a:path>
              </a:pathLst>
            </a:custGeom>
            <a:solidFill>
              <a:srgbClr val="15202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452320" cy="188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614339"/>
            <a:ext cx="4851952" cy="828723"/>
            <a:chOff x="0" y="0"/>
            <a:chExt cx="1277880" cy="2182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7880" cy="218264"/>
            </a:xfrm>
            <a:custGeom>
              <a:avLst/>
              <a:gdLst/>
              <a:ahLst/>
              <a:cxnLst/>
              <a:rect l="l" t="t" r="r" b="b"/>
              <a:pathLst>
                <a:path w="1277880" h="218264">
                  <a:moveTo>
                    <a:pt x="0" y="0"/>
                  </a:moveTo>
                  <a:lnTo>
                    <a:pt x="1277880" y="0"/>
                  </a:lnTo>
                  <a:lnTo>
                    <a:pt x="1277880" y="218264"/>
                  </a:lnTo>
                  <a:lnTo>
                    <a:pt x="0" y="218264"/>
                  </a:lnTo>
                  <a:close/>
                </a:path>
              </a:pathLst>
            </a:custGeom>
            <a:solidFill>
              <a:srgbClr val="27435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77880" cy="2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588332" y="8806397"/>
            <a:ext cx="2630124" cy="903806"/>
          </a:xfrm>
          <a:custGeom>
            <a:avLst/>
            <a:gdLst/>
            <a:ahLst/>
            <a:cxnLst/>
            <a:rect l="l" t="t" r="r" b="b"/>
            <a:pathLst>
              <a:path w="2630124" h="903806">
                <a:moveTo>
                  <a:pt x="0" y="0"/>
                </a:moveTo>
                <a:lnTo>
                  <a:pt x="2630123" y="0"/>
                </a:lnTo>
                <a:lnTo>
                  <a:pt x="2630123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1958609" y="3135871"/>
            <a:ext cx="11702051" cy="278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89AA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ARQUITETURA DO MODELO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58609" y="6355482"/>
            <a:ext cx="8477627" cy="249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Camadas convolucionais (16, 32, 64 filtros)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MaxPooling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Dropout para evitar overfitting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Camadas densas finais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89AAB5"/>
                </a:solidFill>
                <a:latin typeface="Canva Sans"/>
                <a:ea typeface="Canva Sans"/>
                <a:cs typeface="Canva Sans"/>
                <a:sym typeface="Canva Sans"/>
              </a:rPr>
              <a:t>Função de ativação ReLU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89AAB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363</Words>
  <Application>Microsoft Office PowerPoint</Application>
  <PresentationFormat>Personalizar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Canva Sans Bold</vt:lpstr>
      <vt:lpstr>Calibri</vt:lpstr>
      <vt:lpstr>Arial</vt:lpstr>
      <vt:lpstr>Canva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SEMINÁRIO SENAC - COVID EJ</dc:title>
  <dc:creator>Eric Sticchi Zambom</dc:creator>
  <cp:lastModifiedBy>Eric Sticchi Zambom</cp:lastModifiedBy>
  <cp:revision>2</cp:revision>
  <dcterms:created xsi:type="dcterms:W3CDTF">2006-08-16T00:00:00Z</dcterms:created>
  <dcterms:modified xsi:type="dcterms:W3CDTF">2025-12-15T02:49:12Z</dcterms:modified>
  <dc:identifier>DAG7aExmBe4</dc:identifier>
</cp:coreProperties>
</file>